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4"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3" autoAdjust="0"/>
    <p:restoredTop sz="72172" autoAdjust="0"/>
  </p:normalViewPr>
  <p:slideViewPr>
    <p:cSldViewPr snapToGrid="0">
      <p:cViewPr>
        <p:scale>
          <a:sx n="58" d="100"/>
          <a:sy n="58" d="100"/>
        </p:scale>
        <p:origin x="-106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5FFC37-6481-4CA3-9690-C5E1264434EB}" type="datetimeFigureOut">
              <a:rPr lang="en-US" smtClean="0"/>
              <a:t>10/9/2018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E813C-EC14-47A6-98BC-3744B8AE9E0F}" type="slidenum">
              <a:rPr lang="en-US" smtClean="0"/>
              <a:t>‹#›</a:t>
            </a:fld>
            <a:endParaRPr lang="en-US"/>
          </a:p>
        </p:txBody>
      </p:sp>
    </p:spTree>
    <p:extLst>
      <p:ext uri="{BB962C8B-B14F-4D97-AF65-F5344CB8AC3E}">
        <p14:creationId xmlns:p14="http://schemas.microsoft.com/office/powerpoint/2010/main" val="3781082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Saudi Arabian</a:t>
            </a:r>
            <a:r>
              <a:rPr lang="en-US" baseline="0" dirty="0" smtClean="0"/>
              <a:t> public health sector currently dominates the health industry with the government controlling up to 75 percent of the total health care installations in Saudi Arabia,.</a:t>
            </a:r>
          </a:p>
          <a:p>
            <a:r>
              <a:rPr lang="en-US" dirty="0" smtClean="0"/>
              <a:t>The</a:t>
            </a:r>
            <a:r>
              <a:rPr lang="en-US" baseline="0" dirty="0" smtClean="0"/>
              <a:t> government controls the health sector through the Ministry of Health which is funded fully by the government through the budget and controls all the primary care health installations in Saudi Arabia.</a:t>
            </a:r>
          </a:p>
          <a:p>
            <a:r>
              <a:rPr lang="en-US" baseline="0" dirty="0" smtClean="0"/>
              <a:t>State hospitals are jointly operated by the ministry if health and other government agencies such as the Ministry of Defense and Aviation, university hospitals and the royal commission for </a:t>
            </a:r>
            <a:r>
              <a:rPr lang="en-US" baseline="0" dirty="0" err="1" smtClean="0"/>
              <a:t>Jubail</a:t>
            </a:r>
            <a:r>
              <a:rPr lang="en-US" baseline="0" dirty="0" smtClean="0"/>
              <a:t> and </a:t>
            </a:r>
            <a:r>
              <a:rPr lang="en-US" baseline="0" dirty="0" err="1" smtClean="0"/>
              <a:t>Yanbu</a:t>
            </a:r>
            <a:r>
              <a:rPr lang="en-US" baseline="0" dirty="0" smtClean="0"/>
              <a:t>. All these are funded solely by the government which devotes up to 19 percent of the national budget to health care .</a:t>
            </a:r>
          </a:p>
          <a:p>
            <a:r>
              <a:rPr lang="en-US" baseline="0" dirty="0" smtClean="0"/>
              <a:t>Hos[ital. cities are funded by the government to cope with the projected rise in health care needs in the country.  There are five medical cities which are funded to the tune of $5 billion</a:t>
            </a:r>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2</a:t>
            </a:fld>
            <a:endParaRPr lang="en-US"/>
          </a:p>
        </p:txBody>
      </p:sp>
    </p:spTree>
    <p:extLst>
      <p:ext uri="{BB962C8B-B14F-4D97-AF65-F5344CB8AC3E}">
        <p14:creationId xmlns:p14="http://schemas.microsoft.com/office/powerpoint/2010/main" val="3833888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private sector in</a:t>
            </a:r>
            <a:r>
              <a:rPr lang="en-US" baseline="0" dirty="0" smtClean="0"/>
              <a:t> Saudi Arabia's health industry is relatively small.</a:t>
            </a:r>
          </a:p>
          <a:p>
            <a:r>
              <a:rPr lang="en-US" baseline="0" dirty="0" smtClean="0"/>
              <a:t>It is mainly funded by publicly listed companies at the Saudi s=Stock exchange.</a:t>
            </a:r>
          </a:p>
          <a:p>
            <a:r>
              <a:rPr lang="en-US" baseline="0" dirty="0" smtClean="0"/>
              <a:t>The law currently allows non medial professionals  to fund the operation of small clinics tat are individually owned. </a:t>
            </a:r>
          </a:p>
          <a:p>
            <a:r>
              <a:rPr lang="en-US" baseline="0" dirty="0" smtClean="0"/>
              <a:t>The current private sector investment stands at $14.5 billion </a:t>
            </a:r>
          </a:p>
          <a:p>
            <a:r>
              <a:rPr lang="en-US" dirty="0" smtClean="0"/>
              <a:t>Foreign multinational corporations have </a:t>
            </a:r>
            <a:r>
              <a:rPr lang="en-US" dirty="0" err="1" smtClean="0"/>
              <a:t>entrerd</a:t>
            </a:r>
            <a:r>
              <a:rPr lang="en-US" dirty="0" smtClean="0"/>
              <a:t> the Saudi private health sector funding mainly</a:t>
            </a:r>
            <a:r>
              <a:rPr lang="en-US" baseline="0" dirty="0" smtClean="0"/>
              <a:t> areas of pharmaceutical and medical equipment manufacturing.</a:t>
            </a:r>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3</a:t>
            </a:fld>
            <a:endParaRPr lang="en-US"/>
          </a:p>
        </p:txBody>
      </p:sp>
    </p:spTree>
    <p:extLst>
      <p:ext uri="{BB962C8B-B14F-4D97-AF65-F5344CB8AC3E}">
        <p14:creationId xmlns:p14="http://schemas.microsoft.com/office/powerpoint/2010/main" val="879322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public sector is funded by a single payer system whereby</a:t>
            </a:r>
            <a:r>
              <a:rPr lang="en-US" baseline="0" dirty="0" smtClean="0"/>
              <a:t> the government through taxes from oil sales in the country covers all the medical needs and costs of  the country’s citizens.</a:t>
            </a:r>
          </a:p>
          <a:p>
            <a:r>
              <a:rPr lang="en-US" baseline="0" dirty="0" smtClean="0"/>
              <a:t>This single payer system is enforced through the Ministry of Health and various government bodies such as the ministry of Interior which are funded by the Saudi Arabian government  to be able to offer universal health coverage in the country.</a:t>
            </a:r>
          </a:p>
          <a:p>
            <a:r>
              <a:rPr lang="en-US" baseline="0" dirty="0" smtClean="0"/>
              <a:t>The majority of the health worker’s education is funded by the government through state sponsored public educational institutions.</a:t>
            </a:r>
          </a:p>
          <a:p>
            <a:r>
              <a:rPr lang="en-US" baseline="0" dirty="0" smtClean="0"/>
              <a:t>The government holds the burden of employing medical staff in Saudi public sector and they fall under its wage bill.</a:t>
            </a:r>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4</a:t>
            </a:fld>
            <a:endParaRPr lang="en-US"/>
          </a:p>
        </p:txBody>
      </p:sp>
    </p:spTree>
    <p:extLst>
      <p:ext uri="{BB962C8B-B14F-4D97-AF65-F5344CB8AC3E}">
        <p14:creationId xmlns:p14="http://schemas.microsoft.com/office/powerpoint/2010/main" val="165531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insurance sector is funded</a:t>
            </a:r>
            <a:r>
              <a:rPr lang="en-US" baseline="0" dirty="0" smtClean="0"/>
              <a:t> jointly by the government as well as the private sector.</a:t>
            </a:r>
          </a:p>
          <a:p>
            <a:r>
              <a:rPr lang="en-US" dirty="0" smtClean="0"/>
              <a:t>The laws and</a:t>
            </a:r>
            <a:r>
              <a:rPr lang="en-US" baseline="0" dirty="0" smtClean="0"/>
              <a:t> regulations in the country necessitate that all individuals must subscribe to at least one form of health insurance be it publicly.</a:t>
            </a:r>
          </a:p>
          <a:p>
            <a:r>
              <a:rPr lang="en-US" baseline="0" dirty="0" smtClean="0"/>
              <a:t> or privately funded.</a:t>
            </a:r>
          </a:p>
          <a:p>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5</a:t>
            </a:fld>
            <a:endParaRPr lang="en-US"/>
          </a:p>
        </p:txBody>
      </p:sp>
    </p:spTree>
    <p:extLst>
      <p:ext uri="{BB962C8B-B14F-4D97-AF65-F5344CB8AC3E}">
        <p14:creationId xmlns:p14="http://schemas.microsoft.com/office/powerpoint/2010/main" val="2074674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a:t>
            </a:r>
            <a:r>
              <a:rPr lang="en-US" baseline="0" dirty="0" smtClean="0"/>
              <a:t> major factor that is making health insurance necessary in Saudi Arabia is the rapidly growing population and the need to provide adequate health care to all individuals living within the country’s  borders.</a:t>
            </a:r>
          </a:p>
          <a:p>
            <a:r>
              <a:rPr lang="en-US" baseline="0" dirty="0" smtClean="0"/>
              <a:t>Additionally, regulations that seek to protect foreign workers in the Country make it mandatory for employers to provide health insurance to all non Saudi workers and their families.</a:t>
            </a:r>
          </a:p>
          <a:p>
            <a:r>
              <a:rPr lang="en-US" dirty="0" smtClean="0"/>
              <a:t>Also, the shift from a nomadic lifestyle to a more modern and</a:t>
            </a:r>
            <a:r>
              <a:rPr lang="en-US" baseline="0" dirty="0" smtClean="0"/>
              <a:t> urban lifestyle has led to improvement of the </a:t>
            </a:r>
            <a:r>
              <a:rPr lang="en-US" baseline="0" dirty="0" err="1" smtClean="0"/>
              <a:t>standaards</a:t>
            </a:r>
            <a:r>
              <a:rPr lang="en-US" baseline="0" dirty="0" smtClean="0"/>
              <a:t> of living and with it an increase in demand for health insurance coverage.</a:t>
            </a:r>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6</a:t>
            </a:fld>
            <a:endParaRPr lang="en-US"/>
          </a:p>
        </p:txBody>
      </p:sp>
    </p:spTree>
    <p:extLst>
      <p:ext uri="{BB962C8B-B14F-4D97-AF65-F5344CB8AC3E}">
        <p14:creationId xmlns:p14="http://schemas.microsoft.com/office/powerpoint/2010/main" val="1290509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cooperative insurance law governs the Saudi Arabian insurance sector. under this law, all employers are obligated to offer insurance coverage to all foreign workers thus creating a demand for insurance in a bid to fulfill this requirement.</a:t>
            </a:r>
          </a:p>
          <a:p>
            <a:r>
              <a:rPr lang="en-US" dirty="0" smtClean="0"/>
              <a:t>Also, the law allows for employers to introduce a fee to expand the level</a:t>
            </a:r>
            <a:r>
              <a:rPr lang="en-US" baseline="0" dirty="0" smtClean="0"/>
              <a:t> of coverage of the health insurance policy.</a:t>
            </a:r>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7</a:t>
            </a:fld>
            <a:endParaRPr lang="en-US"/>
          </a:p>
        </p:txBody>
      </p:sp>
    </p:spTree>
    <p:extLst>
      <p:ext uri="{BB962C8B-B14F-4D97-AF65-F5344CB8AC3E}">
        <p14:creationId xmlns:p14="http://schemas.microsoft.com/office/powerpoint/2010/main" val="348849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Projections of exhaustion of the Saudi Arabian oil reserves will bring up huge deficits in the Saudi Arabian revenue. this will affect the funding of the vast public health sector in the Kingdom of Saudi Arabia.</a:t>
            </a:r>
          </a:p>
          <a:p>
            <a:r>
              <a:rPr lang="en-US" dirty="0" smtClean="0"/>
              <a:t>Also, the rapidly growing population will challenges both the public and private sector as facilities will be overstretched to operate</a:t>
            </a:r>
            <a:r>
              <a:rPr lang="en-US" baseline="0" dirty="0" smtClean="0"/>
              <a:t> beyond capacity in an attempt to adequately cover the health needs of Saudi Arabians.</a:t>
            </a:r>
          </a:p>
          <a:p>
            <a:r>
              <a:rPr lang="en-US" baseline="0" dirty="0" smtClean="0"/>
              <a:t>Recent incidences of political instability and civil discord in the country affects revenue generation thus affecting the government’s ability to fund the public health sector. also, the level of foreign investment thus affecting the private health sector.</a:t>
            </a:r>
          </a:p>
          <a:p>
            <a:r>
              <a:rPr lang="en-US" baseline="0" dirty="0" smtClean="0"/>
              <a:t>The private sector funding will also be affected by the cooperative Health Insurance Policies of 2018 whose stringent and harsh regulations is likely to repel foreign investors in the country’s private health insurance sector.</a:t>
            </a:r>
            <a:endParaRPr lang="en-US" dirty="0"/>
          </a:p>
        </p:txBody>
      </p:sp>
      <p:sp>
        <p:nvSpPr>
          <p:cNvPr id="4" name="Slide Number Placeholder 3"/>
          <p:cNvSpPr>
            <a:spLocks noGrp="1"/>
          </p:cNvSpPr>
          <p:nvPr>
            <p:ph type="sldNum" sz="quarter" idx="10"/>
          </p:nvPr>
        </p:nvSpPr>
        <p:spPr/>
        <p:txBody>
          <a:bodyPr/>
          <a:lstStyle/>
          <a:p>
            <a:fld id="{1B1E813C-EC14-47A6-98BC-3744B8AE9E0F}" type="slidenum">
              <a:rPr lang="en-US" smtClean="0"/>
              <a:t>8</a:t>
            </a:fld>
            <a:endParaRPr lang="en-US"/>
          </a:p>
        </p:txBody>
      </p:sp>
    </p:spTree>
    <p:extLst>
      <p:ext uri="{BB962C8B-B14F-4D97-AF65-F5344CB8AC3E}">
        <p14:creationId xmlns:p14="http://schemas.microsoft.com/office/powerpoint/2010/main" val="3361144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10/9/2018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tats.gov.sa/en" TargetMode="External"/><Relationship Id="rId2" Type="http://schemas.openxmlformats.org/officeDocument/2006/relationships/hyperlink" Target="http://gulfmigration.org/saudi-arabia-the-cooperative-health-insurance-law-no-7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dirty="0" smtClean="0">
                <a:latin typeface="Times New Roman" panose="02020603050405020304" pitchFamily="18" charset="0"/>
                <a:cs typeface="Times New Roman" panose="02020603050405020304" pitchFamily="18" charset="0"/>
              </a:rPr>
              <a:t>Health Care Financing in </a:t>
            </a:r>
            <a:r>
              <a:rPr lang="en-US" sz="3200" b="1" dirty="0">
                <a:latin typeface="Times New Roman" panose="02020603050405020304" pitchFamily="18" charset="0"/>
                <a:cs typeface="Times New Roman" panose="02020603050405020304" pitchFamily="18" charset="0"/>
              </a:rPr>
              <a:t>t</a:t>
            </a:r>
            <a:r>
              <a:rPr lang="en-US" sz="3200" b="1" dirty="0" smtClean="0">
                <a:latin typeface="Times New Roman" panose="02020603050405020304" pitchFamily="18" charset="0"/>
                <a:cs typeface="Times New Roman" panose="02020603050405020304" pitchFamily="18" charset="0"/>
              </a:rPr>
              <a:t>he Kingdom Of Saudi Arabia </a:t>
            </a:r>
            <a:endParaRPr lang="en-US" sz="3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Student’s Name</a:t>
            </a:r>
          </a:p>
          <a:p>
            <a:r>
              <a:rPr lang="en-US" sz="2800" b="1" dirty="0" smtClean="0">
                <a:latin typeface="Times New Roman" panose="02020603050405020304" pitchFamily="18" charset="0"/>
                <a:cs typeface="Times New Roman" panose="02020603050405020304" pitchFamily="18" charset="0"/>
              </a:rPr>
              <a:t>Institutional Affiliation</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9286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The Funding of </a:t>
            </a:r>
            <a:r>
              <a:rPr lang="en-US" sz="3200" b="1" dirty="0">
                <a:latin typeface="Times New Roman" panose="02020603050405020304" pitchFamily="18" charset="0"/>
                <a:cs typeface="Times New Roman" panose="02020603050405020304" pitchFamily="18" charset="0"/>
              </a:rPr>
              <a:t>t</a:t>
            </a:r>
            <a:r>
              <a:rPr lang="en-US" sz="3200" b="1" dirty="0" smtClean="0">
                <a:latin typeface="Times New Roman" panose="02020603050405020304" pitchFamily="18" charset="0"/>
                <a:cs typeface="Times New Roman" panose="02020603050405020304" pitchFamily="18" charset="0"/>
              </a:rPr>
              <a:t>he Saudi Arabian Public Health Sector</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The public sector dominates the Saudi Arabian health sector.</a:t>
            </a:r>
          </a:p>
          <a:p>
            <a:r>
              <a:rPr lang="en-US" sz="2800" dirty="0" smtClean="0">
                <a:latin typeface="Times New Roman" panose="02020603050405020304" pitchFamily="18" charset="0"/>
                <a:cs typeface="Times New Roman" panose="02020603050405020304" pitchFamily="18" charset="0"/>
              </a:rPr>
              <a:t>The government runs the public sector through the ministry of health (MOH)</a:t>
            </a:r>
          </a:p>
          <a:p>
            <a:r>
              <a:rPr lang="en-US" sz="2800" dirty="0" smtClean="0">
                <a:latin typeface="Times New Roman" panose="02020603050405020304" pitchFamily="18" charset="0"/>
                <a:cs typeface="Times New Roman" panose="02020603050405020304" pitchFamily="18" charset="0"/>
              </a:rPr>
              <a:t>The MOH is funded from the budget.</a:t>
            </a:r>
          </a:p>
          <a:p>
            <a:r>
              <a:rPr lang="en-US" sz="2800" dirty="0" smtClean="0">
                <a:latin typeface="Times New Roman" panose="02020603050405020304" pitchFamily="18" charset="0"/>
                <a:cs typeface="Times New Roman" panose="02020603050405020304" pitchFamily="18" charset="0"/>
              </a:rPr>
              <a:t>State hospitals and hospital cities offer health care services to Saudi’s and are also funded by the government (</a:t>
            </a:r>
            <a:r>
              <a:rPr lang="en-US" sz="2800" dirty="0" err="1" smtClean="0">
                <a:latin typeface="Times New Roman" panose="02020603050405020304" pitchFamily="18" charset="0"/>
                <a:cs typeface="Times New Roman" panose="02020603050405020304" pitchFamily="18" charset="0"/>
              </a:rPr>
              <a:t>Almaki</a:t>
            </a:r>
            <a:r>
              <a:rPr lang="en-US" sz="2800" dirty="0" smtClean="0">
                <a:latin typeface="Times New Roman" panose="02020603050405020304" pitchFamily="18" charset="0"/>
                <a:cs typeface="Times New Roman" panose="02020603050405020304" pitchFamily="18" charset="0"/>
              </a:rPr>
              <a:t> et al., 2011).</a:t>
            </a:r>
          </a:p>
          <a:p>
            <a:endParaRPr lang="en-US" sz="2800" dirty="0" smtClean="0">
              <a:latin typeface="Times New Roman" panose="02020603050405020304" pitchFamily="18" charset="0"/>
              <a:cs typeface="Times New Roman" panose="02020603050405020304" pitchFamily="18" charset="0"/>
            </a:endParaRPr>
          </a:p>
          <a:p>
            <a:pPr marL="0" indent="0">
              <a:buNone/>
            </a:pP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7061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90C226"/>
                </a:solidFill>
                <a:latin typeface="Times New Roman" panose="02020603050405020304" pitchFamily="18" charset="0"/>
                <a:cs typeface="Times New Roman" panose="02020603050405020304" pitchFamily="18" charset="0"/>
              </a:rPr>
              <a:t>The Funding of the Saudi Arabian Public Health Sector</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According to the Kingdom of Saudi Arabia (2011), Private sector accounts for about 25% of Saudi Arabia’s health industry.</a:t>
            </a:r>
          </a:p>
          <a:p>
            <a:r>
              <a:rPr lang="en-US" sz="2800" dirty="0" smtClean="0">
                <a:latin typeface="Times New Roman" panose="02020603050405020304" pitchFamily="18" charset="0"/>
                <a:cs typeface="Times New Roman" panose="02020603050405020304" pitchFamily="18" charset="0"/>
              </a:rPr>
              <a:t>It is funded mainly by private companies listed with Saudi stock exchange.</a:t>
            </a:r>
          </a:p>
          <a:p>
            <a:r>
              <a:rPr lang="en-US" sz="2800" dirty="0" smtClean="0">
                <a:latin typeface="Times New Roman" panose="02020603050405020304" pitchFamily="18" charset="0"/>
                <a:cs typeface="Times New Roman" panose="02020603050405020304" pitchFamily="18" charset="0"/>
              </a:rPr>
              <a:t>The Saudi private sector has a vast number of small clinics and pharmacies that are individually owned and funded.</a:t>
            </a:r>
          </a:p>
          <a:p>
            <a:r>
              <a:rPr lang="en-US" sz="2800" dirty="0" smtClean="0">
                <a:latin typeface="Times New Roman" panose="02020603050405020304" pitchFamily="18" charset="0"/>
                <a:cs typeface="Times New Roman" panose="02020603050405020304" pitchFamily="18" charset="0"/>
              </a:rPr>
              <a:t>Private foreign companies have also penetrated the market and fund the Saudi Arabian private health sector</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139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Single payer system of health care funding in Saudi Arabia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8596668" cy="4697411"/>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The Saudi public healthcare sector is funded by a single payer system.</a:t>
            </a:r>
          </a:p>
          <a:p>
            <a:r>
              <a:rPr lang="en-US" sz="2800" dirty="0" smtClean="0">
                <a:latin typeface="Times New Roman" panose="02020603050405020304" pitchFamily="18" charset="0"/>
                <a:cs typeface="Times New Roman" panose="02020603050405020304" pitchFamily="18" charset="0"/>
              </a:rPr>
              <a:t>According to the World Health </a:t>
            </a:r>
            <a:r>
              <a:rPr lang="en-US" sz="2800" dirty="0" err="1" smtClean="0">
                <a:latin typeface="Times New Roman" panose="02020603050405020304" pitchFamily="18" charset="0"/>
                <a:cs typeface="Times New Roman" panose="02020603050405020304" pitchFamily="18" charset="0"/>
              </a:rPr>
              <a:t>Organisation</a:t>
            </a:r>
            <a:r>
              <a:rPr lang="en-US" sz="2800" dirty="0" smtClean="0">
                <a:latin typeface="Times New Roman" panose="02020603050405020304" pitchFamily="18" charset="0"/>
                <a:cs typeface="Times New Roman" panose="02020603050405020304" pitchFamily="18" charset="0"/>
              </a:rPr>
              <a:t> (2017),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his is mainly from resources obtained from oil sales and taxes.</a:t>
            </a:r>
          </a:p>
          <a:p>
            <a:r>
              <a:rPr lang="en-US" sz="2800" dirty="0" smtClean="0">
                <a:latin typeface="Times New Roman" panose="02020603050405020304" pitchFamily="18" charset="0"/>
                <a:cs typeface="Times New Roman" panose="02020603050405020304" pitchFamily="18" charset="0"/>
              </a:rPr>
              <a:t>The government through the MOH and various government bodies provides free universal health care to all citizens</a:t>
            </a:r>
          </a:p>
          <a:p>
            <a:r>
              <a:rPr lang="en-US" sz="2800" dirty="0" smtClean="0">
                <a:latin typeface="Times New Roman" panose="02020603050405020304" pitchFamily="18" charset="0"/>
                <a:cs typeface="Times New Roman" panose="02020603050405020304" pitchFamily="18" charset="0"/>
              </a:rPr>
              <a:t>Majority of health professionals are trained and employed by the government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412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90C226"/>
                </a:solidFill>
                <a:latin typeface="Times New Roman" panose="02020603050405020304" pitchFamily="18" charset="0"/>
                <a:cs typeface="Times New Roman" panose="02020603050405020304" pitchFamily="18" charset="0"/>
              </a:rPr>
              <a:t>Multi-payer </a:t>
            </a:r>
            <a:r>
              <a:rPr lang="en-US" sz="3200" b="1" dirty="0">
                <a:solidFill>
                  <a:srgbClr val="90C226"/>
                </a:solidFill>
                <a:latin typeface="Times New Roman" panose="02020603050405020304" pitchFamily="18" charset="0"/>
                <a:cs typeface="Times New Roman" panose="02020603050405020304" pitchFamily="18" charset="0"/>
              </a:rPr>
              <a:t>system of health care funding in Saudi Arabia </a:t>
            </a:r>
            <a:endParaRPr lang="en-US" dirty="0"/>
          </a:p>
        </p:txBody>
      </p:sp>
      <p:sp>
        <p:nvSpPr>
          <p:cNvPr id="3" name="Content Placeholder 2"/>
          <p:cNvSpPr>
            <a:spLocks noGrp="1"/>
          </p:cNvSpPr>
          <p:nvPr>
            <p:ph idx="1"/>
          </p:nvPr>
        </p:nvSpPr>
        <p:spPr>
          <a:xfrm>
            <a:off x="677334" y="2160588"/>
            <a:ext cx="8596668" cy="4697411"/>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This is mainly experienced in the insurance sector.</a:t>
            </a:r>
          </a:p>
          <a:p>
            <a:r>
              <a:rPr lang="en-US" sz="2800" dirty="0" smtClean="0">
                <a:latin typeface="Times New Roman" panose="02020603050405020304" pitchFamily="18" charset="0"/>
                <a:cs typeface="Times New Roman" panose="02020603050405020304" pitchFamily="18" charset="0"/>
              </a:rPr>
              <a:t>There exists a combination of the public health insurance sector and the private insurance sector in Saudi Arabia.</a:t>
            </a:r>
          </a:p>
          <a:p>
            <a:r>
              <a:rPr lang="en-US" sz="2800" dirty="0" smtClean="0">
                <a:latin typeface="Times New Roman" panose="02020603050405020304" pitchFamily="18" charset="0"/>
                <a:cs typeface="Times New Roman" panose="02020603050405020304" pitchFamily="18" charset="0"/>
              </a:rPr>
              <a:t>Statutory insurance laws require that all Saudi workers to posses at least either public or private insurance cover.</a:t>
            </a:r>
          </a:p>
          <a:p>
            <a:r>
              <a:rPr lang="en-US" sz="2800" dirty="0" smtClean="0">
                <a:latin typeface="Times New Roman" panose="02020603050405020304" pitchFamily="18" charset="0"/>
                <a:cs typeface="Times New Roman" panose="02020603050405020304" pitchFamily="18" charset="0"/>
              </a:rPr>
              <a:t>The private health sector through public and private companies also forms a apart of Saudi’s multi-payer health funding system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3227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Necessity for health insurance in Saudi Arabia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The driver is mainly growing Saudi population.</a:t>
            </a:r>
          </a:p>
          <a:p>
            <a:r>
              <a:rPr lang="en-US" sz="2800" dirty="0" smtClean="0">
                <a:latin typeface="Times New Roman" panose="02020603050405020304" pitchFamily="18" charset="0"/>
                <a:cs typeface="Times New Roman" panose="02020603050405020304" pitchFamily="18" charset="0"/>
              </a:rPr>
              <a:t>Regulations also require employees to provide insurance to non Saudi Arabians.</a:t>
            </a:r>
          </a:p>
          <a:p>
            <a:r>
              <a:rPr lang="en-US" sz="2800" dirty="0" smtClean="0">
                <a:latin typeface="Times New Roman" panose="02020603050405020304" pitchFamily="18" charset="0"/>
                <a:cs typeface="Times New Roman" panose="02020603050405020304" pitchFamily="18" charset="0"/>
              </a:rPr>
              <a:t>The hugely inactive Saudi lifestyle and prevalence of  lifestyle diseases has made health insurance necessary.</a:t>
            </a:r>
          </a:p>
          <a:p>
            <a:r>
              <a:rPr lang="en-US" sz="2800" dirty="0" smtClean="0">
                <a:latin typeface="Times New Roman" panose="02020603050405020304" pitchFamily="18" charset="0"/>
                <a:cs typeface="Times New Roman" panose="02020603050405020304" pitchFamily="18" charset="0"/>
              </a:rPr>
              <a:t>The shift from the nomadic to amore urban lifestyle funded by oil also drove the necessity for health insurance in Saudi Arabia (</a:t>
            </a:r>
            <a:r>
              <a:rPr lang="en-US" sz="2800" dirty="0" err="1" smtClean="0">
                <a:latin typeface="Times New Roman" panose="02020603050405020304" pitchFamily="18" charset="0"/>
                <a:cs typeface="Times New Roman" panose="02020603050405020304" pitchFamily="18" charset="0"/>
              </a:rPr>
              <a:t>Almaki</a:t>
            </a:r>
            <a:r>
              <a:rPr lang="en-US" sz="2800" dirty="0" smtClean="0">
                <a:latin typeface="Times New Roman" panose="02020603050405020304" pitchFamily="18" charset="0"/>
                <a:cs typeface="Times New Roman" panose="02020603050405020304" pitchFamily="18" charset="0"/>
              </a:rPr>
              <a:t> et al., 2011).</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421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Laws and policies surrounding insurance requirements in Saudi Arabia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The Saudi Arabian insurance sector is hugely governed by the Cooperative insurance law.</a:t>
            </a:r>
          </a:p>
          <a:p>
            <a:r>
              <a:rPr lang="en-US" sz="2800" dirty="0" smtClean="0">
                <a:latin typeface="Times New Roman" panose="02020603050405020304" pitchFamily="18" charset="0"/>
                <a:cs typeface="Times New Roman" panose="02020603050405020304" pitchFamily="18" charset="0"/>
              </a:rPr>
              <a:t>All employers are obligated to pay for the insurance needs of their non Saudi employees.</a:t>
            </a:r>
          </a:p>
          <a:p>
            <a:r>
              <a:rPr lang="en-US" sz="2800" dirty="0" smtClean="0">
                <a:latin typeface="Times New Roman" panose="02020603050405020304" pitchFamily="18" charset="0"/>
                <a:cs typeface="Times New Roman" panose="02020603050405020304" pitchFamily="18" charset="0"/>
              </a:rPr>
              <a:t>The laws allows for employers to expand the scope health insurance  for employees cover at a fee.</a:t>
            </a:r>
          </a:p>
          <a:p>
            <a:r>
              <a:rPr lang="en-US" sz="2800" dirty="0" smtClean="0">
                <a:latin typeface="Times New Roman" panose="02020603050405020304" pitchFamily="18" charset="0"/>
                <a:cs typeface="Times New Roman" panose="02020603050405020304" pitchFamily="18" charset="0"/>
              </a:rPr>
              <a:t>The  cooperative health insurance policy currently governs the insurance industry in </a:t>
            </a:r>
            <a:r>
              <a:rPr lang="en-US" sz="2800" dirty="0">
                <a:latin typeface="Times New Roman" panose="02020603050405020304" pitchFamily="18" charset="0"/>
                <a:cs typeface="Times New Roman" panose="02020603050405020304" pitchFamily="18" charset="0"/>
              </a:rPr>
              <a:t>Saudi </a:t>
            </a:r>
            <a:r>
              <a:rPr lang="en-US" sz="2800" dirty="0" smtClean="0">
                <a:latin typeface="Times New Roman" panose="02020603050405020304" pitchFamily="18" charset="0"/>
                <a:cs typeface="Times New Roman" panose="02020603050405020304" pitchFamily="18" charset="0"/>
              </a:rPr>
              <a:t>Arabia (</a:t>
            </a:r>
            <a:r>
              <a:rPr lang="en-US" sz="2800" dirty="0">
                <a:latin typeface="Times New Roman" panose="02020603050405020304" pitchFamily="18" charset="0"/>
                <a:cs typeface="Times New Roman" panose="02020603050405020304" pitchFamily="18" charset="0"/>
              </a:rPr>
              <a:t>Gulf Research Center, 2018).</a:t>
            </a:r>
          </a:p>
        </p:txBody>
      </p:sp>
    </p:spTree>
    <p:extLst>
      <p:ext uri="{BB962C8B-B14F-4D97-AF65-F5344CB8AC3E}">
        <p14:creationId xmlns:p14="http://schemas.microsoft.com/office/powerpoint/2010/main" val="2395235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Future challenges in public and private sector  funding in Saudi Arabia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8596668" cy="4697411"/>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Decreasing revenue will challenge public health sector funding</a:t>
            </a:r>
          </a:p>
          <a:p>
            <a:r>
              <a:rPr lang="en-US" sz="2800" dirty="0" smtClean="0">
                <a:latin typeface="Times New Roman" panose="02020603050405020304" pitchFamily="18" charset="0"/>
                <a:cs typeface="Times New Roman" panose="02020603050405020304" pitchFamily="18" charset="0"/>
              </a:rPr>
              <a:t>Increasing population and stretching of health facilities.</a:t>
            </a:r>
          </a:p>
          <a:p>
            <a:r>
              <a:rPr lang="en-US" sz="2800" dirty="0" smtClean="0">
                <a:latin typeface="Times New Roman" panose="02020603050405020304" pitchFamily="18" charset="0"/>
                <a:cs typeface="Times New Roman" panose="02020603050405020304" pitchFamily="18" charset="0"/>
              </a:rPr>
              <a:t>Increasing prevalence of lifestyle diseases in Saudi Arabia</a:t>
            </a:r>
          </a:p>
          <a:p>
            <a:r>
              <a:rPr lang="en-US" sz="2800" dirty="0" smtClean="0">
                <a:latin typeface="Times New Roman" panose="02020603050405020304" pitchFamily="18" charset="0"/>
                <a:cs typeface="Times New Roman" panose="02020603050405020304" pitchFamily="18" charset="0"/>
              </a:rPr>
              <a:t>Presence of political instability reduces foreign investment in private sector.</a:t>
            </a:r>
          </a:p>
          <a:p>
            <a:r>
              <a:rPr lang="en-US" sz="2800" dirty="0" smtClean="0">
                <a:latin typeface="Times New Roman" panose="02020603050405020304" pitchFamily="18" charset="0"/>
                <a:cs typeface="Times New Roman" panose="02020603050405020304" pitchFamily="18" charset="0"/>
              </a:rPr>
              <a:t>Private insurance sector funding will be affected by the 2018 cooperative health </a:t>
            </a:r>
            <a:r>
              <a:rPr lang="en-US" sz="2800" dirty="0">
                <a:latin typeface="Times New Roman" panose="02020603050405020304" pitchFamily="18" charset="0"/>
                <a:cs typeface="Times New Roman" panose="02020603050405020304" pitchFamily="18" charset="0"/>
              </a:rPr>
              <a:t>insurance policy(</a:t>
            </a:r>
            <a:r>
              <a:rPr lang="en-US" sz="2800" dirty="0" err="1">
                <a:latin typeface="Times New Roman" panose="02020603050405020304" pitchFamily="18" charset="0"/>
                <a:cs typeface="Times New Roman" panose="02020603050405020304" pitchFamily="18" charset="0"/>
              </a:rPr>
              <a:t>Elachola</a:t>
            </a:r>
            <a:r>
              <a:rPr lang="en-US" sz="2800" dirty="0">
                <a:latin typeface="Times New Roman" panose="02020603050405020304" pitchFamily="18" charset="0"/>
                <a:cs typeface="Times New Roman" panose="02020603050405020304" pitchFamily="18" charset="0"/>
              </a:rPr>
              <a:t> et al., 2016).. </a:t>
            </a:r>
          </a:p>
        </p:txBody>
      </p:sp>
    </p:spTree>
    <p:extLst>
      <p:ext uri="{BB962C8B-B14F-4D97-AF65-F5344CB8AC3E}">
        <p14:creationId xmlns:p14="http://schemas.microsoft.com/office/powerpoint/2010/main" val="23468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References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0927" y="1434353"/>
            <a:ext cx="8596668" cy="5074023"/>
          </a:xfrm>
        </p:spPr>
        <p:txBody>
          <a:bodyPr>
            <a:normAutofit fontScale="92500" lnSpcReduction="20000"/>
          </a:bodyPr>
          <a:lstStyle/>
          <a:p>
            <a:pPr marL="0" indent="0">
              <a:buNone/>
            </a:pPr>
            <a:r>
              <a:rPr lang="en-US" sz="2800" dirty="0" err="1" smtClean="0">
                <a:latin typeface="Times New Roman" panose="02020603050405020304" pitchFamily="18" charset="0"/>
                <a:cs typeface="Times New Roman" panose="02020603050405020304" pitchFamily="18" charset="0"/>
              </a:rPr>
              <a:t>Almalki</a:t>
            </a:r>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Fitzgerald,G</a:t>
            </a:r>
            <a:r>
              <a:rPr lang="en-US" sz="2800" dirty="0" smtClean="0">
                <a:latin typeface="Times New Roman" panose="02020603050405020304" pitchFamily="18" charset="0"/>
                <a:cs typeface="Times New Roman" panose="02020603050405020304" pitchFamily="18" charset="0"/>
              </a:rPr>
              <a:t>. &amp; Clark, M. (2011). </a:t>
            </a:r>
            <a:r>
              <a:rPr lang="en-US" sz="2800" dirty="0">
                <a:latin typeface="Times New Roman" panose="02020603050405020304" pitchFamily="18" charset="0"/>
                <a:cs typeface="Times New Roman" panose="02020603050405020304" pitchFamily="18" charset="0"/>
              </a:rPr>
              <a:t>Health care </a:t>
            </a:r>
            <a:r>
              <a:rPr lang="en-US" sz="2800" dirty="0" smtClean="0">
                <a:latin typeface="Times New Roman" panose="02020603050405020304" pitchFamily="18" charset="0"/>
                <a:cs typeface="Times New Roman" panose="02020603050405020304" pitchFamily="18" charset="0"/>
              </a:rPr>
              <a:t>	system </a:t>
            </a:r>
            <a:r>
              <a:rPr lang="en-US" sz="2800" dirty="0">
                <a:latin typeface="Times New Roman" panose="02020603050405020304" pitchFamily="18" charset="0"/>
                <a:cs typeface="Times New Roman" panose="02020603050405020304" pitchFamily="18" charset="0"/>
              </a:rPr>
              <a:t>in Saudi Arabia: an overview. Eastern </a:t>
            </a:r>
            <a:r>
              <a:rPr lang="en-US" sz="2800" dirty="0" smtClean="0">
                <a:latin typeface="Times New Roman" panose="02020603050405020304" pitchFamily="18" charset="0"/>
                <a:cs typeface="Times New Roman" panose="02020603050405020304" pitchFamily="18" charset="0"/>
              </a:rPr>
              <a:t>	Mediterranean </a:t>
            </a:r>
            <a:r>
              <a:rPr lang="en-US" sz="2800" dirty="0">
                <a:latin typeface="Times New Roman" panose="02020603050405020304" pitchFamily="18" charset="0"/>
                <a:cs typeface="Times New Roman" panose="02020603050405020304" pitchFamily="18" charset="0"/>
              </a:rPr>
              <a:t>Health </a:t>
            </a:r>
            <a:r>
              <a:rPr lang="en-US" sz="2800" dirty="0" smtClean="0">
                <a:latin typeface="Times New Roman" panose="02020603050405020304" pitchFamily="18" charset="0"/>
                <a:cs typeface="Times New Roman" panose="02020603050405020304" pitchFamily="18" charset="0"/>
              </a:rPr>
              <a:t>Journal.</a:t>
            </a:r>
          </a:p>
          <a:p>
            <a:pPr marL="0" indent="0">
              <a:buNone/>
            </a:pPr>
            <a:r>
              <a:rPr lang="en-US" sz="2800" dirty="0" err="1">
                <a:latin typeface="Times New Roman" panose="02020603050405020304" pitchFamily="18" charset="0"/>
                <a:cs typeface="Times New Roman" panose="02020603050405020304" pitchFamily="18" charset="0"/>
              </a:rPr>
              <a:t>Elachola</a:t>
            </a:r>
            <a:r>
              <a:rPr lang="en-US" sz="2800" dirty="0">
                <a:latin typeface="Times New Roman" panose="02020603050405020304" pitchFamily="18" charset="0"/>
                <a:cs typeface="Times New Roman" panose="02020603050405020304" pitchFamily="18" charset="0"/>
              </a:rPr>
              <a:t> H, </a:t>
            </a:r>
            <a:r>
              <a:rPr lang="en-US" sz="2800" dirty="0" smtClean="0">
                <a:latin typeface="Times New Roman" panose="02020603050405020304" pitchFamily="18" charset="0"/>
                <a:cs typeface="Times New Roman" panose="02020603050405020304" pitchFamily="18" charset="0"/>
              </a:rPr>
              <a:t>&amp; </a:t>
            </a:r>
            <a:r>
              <a:rPr lang="en-US" sz="2800" dirty="0" err="1" smtClean="0">
                <a:latin typeface="Times New Roman" panose="02020603050405020304" pitchFamily="18" charset="0"/>
                <a:cs typeface="Times New Roman" panose="02020603050405020304" pitchFamily="18" charset="0"/>
              </a:rPr>
              <a:t>Memish</a:t>
            </a:r>
            <a:r>
              <a:rPr lang="en-US" sz="2800" dirty="0" smtClean="0">
                <a:latin typeface="Times New Roman" panose="02020603050405020304" pitchFamily="18" charset="0"/>
                <a:cs typeface="Times New Roman" panose="02020603050405020304" pitchFamily="18" charset="0"/>
              </a:rPr>
              <a:t> ,Z.A.(2016). </a:t>
            </a:r>
            <a:r>
              <a:rPr lang="en-US" sz="2800" dirty="0">
                <a:latin typeface="Times New Roman" panose="02020603050405020304" pitchFamily="18" charset="0"/>
                <a:cs typeface="Times New Roman" panose="02020603050405020304" pitchFamily="18" charset="0"/>
              </a:rPr>
              <a:t>Oil prices, climate </a:t>
            </a:r>
            <a:r>
              <a:rPr lang="en-US" sz="2800" dirty="0" smtClean="0">
                <a:latin typeface="Times New Roman" panose="02020603050405020304" pitchFamily="18" charset="0"/>
                <a:cs typeface="Times New Roman" panose="02020603050405020304" pitchFamily="18" charset="0"/>
              </a:rPr>
              <a:t>	change-health </a:t>
            </a:r>
            <a:r>
              <a:rPr lang="en-US" sz="2800" dirty="0">
                <a:latin typeface="Times New Roman" panose="02020603050405020304" pitchFamily="18" charset="0"/>
                <a:cs typeface="Times New Roman" panose="02020603050405020304" pitchFamily="18" charset="0"/>
              </a:rPr>
              <a:t>challenges in Saudi Arabia. Lancet. </a:t>
            </a:r>
          </a:p>
          <a:p>
            <a:pPr marL="0" indent="0">
              <a:buNone/>
            </a:pPr>
            <a:r>
              <a:rPr lang="en-US" sz="2800" dirty="0" smtClean="0">
                <a:latin typeface="Times New Roman" panose="02020603050405020304" pitchFamily="18" charset="0"/>
                <a:cs typeface="Times New Roman" panose="02020603050405020304" pitchFamily="18" charset="0"/>
              </a:rPr>
              <a:t>Gulf Research Centre. </a:t>
            </a:r>
            <a:r>
              <a:rPr lang="en-US" sz="2800" dirty="0">
                <a:latin typeface="Times New Roman" panose="02020603050405020304" pitchFamily="18" charset="0"/>
                <a:cs typeface="Times New Roman" panose="02020603050405020304" pitchFamily="18" charset="0"/>
              </a:rPr>
              <a:t>(2018). Saudi Arabia: The Cooperative </a:t>
            </a:r>
            <a:r>
              <a:rPr lang="en-US" sz="2800" dirty="0" smtClean="0">
                <a:latin typeface="Times New Roman" panose="02020603050405020304" pitchFamily="18" charset="0"/>
                <a:cs typeface="Times New Roman" panose="02020603050405020304" pitchFamily="18" charset="0"/>
              </a:rPr>
              <a:t>	Health </a:t>
            </a:r>
            <a:r>
              <a:rPr lang="en-US" sz="2800" dirty="0" smtClean="0">
                <a:latin typeface="Times New Roman" panose="02020603050405020304" pitchFamily="18" charset="0"/>
                <a:cs typeface="Times New Roman" panose="02020603050405020304" pitchFamily="18" charset="0"/>
              </a:rPr>
              <a:t>Insurance </a:t>
            </a:r>
            <a:r>
              <a:rPr lang="en-US" sz="2800" dirty="0">
                <a:latin typeface="Times New Roman" panose="02020603050405020304" pitchFamily="18" charset="0"/>
                <a:cs typeface="Times New Roman" panose="02020603050405020304" pitchFamily="18" charset="0"/>
              </a:rPr>
              <a:t>Law (No. 71</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Retrieved from </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hlinkClick r:id="rId2"/>
              </a:rPr>
              <a:t>http</a:t>
            </a:r>
            <a:r>
              <a:rPr lang="en-US" sz="2800" dirty="0">
                <a:latin typeface="Times New Roman" panose="02020603050405020304" pitchFamily="18" charset="0"/>
                <a:cs typeface="Times New Roman" panose="02020603050405020304" pitchFamily="18" charset="0"/>
                <a:hlinkClick r:id="rId2"/>
              </a:rPr>
              <a:t>://</a:t>
            </a:r>
            <a:r>
              <a:rPr lang="en-US" sz="2800" dirty="0" smtClean="0">
                <a:latin typeface="Times New Roman" panose="02020603050405020304" pitchFamily="18" charset="0"/>
                <a:cs typeface="Times New Roman" panose="02020603050405020304" pitchFamily="18" charset="0"/>
                <a:hlinkClick r:id="rId2"/>
              </a:rPr>
              <a:t>gulfmigration.org/saudi-arabia-the-cooperative-	health-insurance-law-no-71</a:t>
            </a:r>
            <a:r>
              <a:rPr lang="en-US" sz="2800" dirty="0" smtClean="0">
                <a:latin typeface="Times New Roman" panose="02020603050405020304" pitchFamily="18" charset="0"/>
                <a:cs typeface="Times New Roman" panose="02020603050405020304" pitchFamily="18" charset="0"/>
                <a:hlinkClick r:id="rId2"/>
              </a:rPr>
              <a:t>/</a:t>
            </a:r>
            <a:r>
              <a:rPr lang="en-US" sz="2800" dirty="0" smtClean="0">
                <a:latin typeface="Times New Roman" panose="02020603050405020304" pitchFamily="18" charset="0"/>
                <a:cs typeface="Times New Roman" panose="02020603050405020304" pitchFamily="18" charset="0"/>
              </a:rPr>
              <a:t> </a:t>
            </a:r>
          </a:p>
          <a:p>
            <a:pPr marL="0" indent="0">
              <a:buNone/>
            </a:pPr>
            <a:r>
              <a:rPr lang="en-US" sz="2800" dirty="0" smtClean="0">
                <a:latin typeface="Times New Roman" panose="02020603050405020304" pitchFamily="18" charset="0"/>
                <a:cs typeface="Times New Roman" panose="02020603050405020304" pitchFamily="18" charset="0"/>
              </a:rPr>
              <a:t>Kingdom </a:t>
            </a:r>
            <a:r>
              <a:rPr lang="en-US" sz="2800" dirty="0">
                <a:latin typeface="Times New Roman" panose="02020603050405020304" pitchFamily="18" charset="0"/>
                <a:cs typeface="Times New Roman" panose="02020603050405020304" pitchFamily="18" charset="0"/>
              </a:rPr>
              <a:t>of Saudi Arabia.(2017).General Authority for </a:t>
            </a:r>
            <a:r>
              <a:rPr lang="en-US" sz="2800" dirty="0" smtClean="0">
                <a:latin typeface="Times New Roman" panose="02020603050405020304" pitchFamily="18" charset="0"/>
                <a:cs typeface="Times New Roman" panose="02020603050405020304" pitchFamily="18" charset="0"/>
              </a:rPr>
              <a:t>	Statistics</a:t>
            </a:r>
            <a:r>
              <a:rPr lang="en-US" sz="2800" dirty="0">
                <a:latin typeface="Times New Roman" panose="02020603050405020304" pitchFamily="18" charset="0"/>
                <a:cs typeface="Times New Roman" panose="02020603050405020304" pitchFamily="18" charset="0"/>
              </a:rPr>
              <a:t>. Retrieved from </a:t>
            </a:r>
            <a:r>
              <a:rPr lang="en-US" sz="2800" dirty="0">
                <a:latin typeface="Times New Roman" panose="02020603050405020304" pitchFamily="18" charset="0"/>
                <a:cs typeface="Times New Roman" panose="02020603050405020304" pitchFamily="18" charset="0"/>
                <a:hlinkClick r:id="rId3"/>
              </a:rPr>
              <a:t>https://www.stats.gov.sa/en</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World Health </a:t>
            </a:r>
            <a:r>
              <a:rPr lang="en-US" sz="2800" dirty="0" smtClean="0">
                <a:latin typeface="Times New Roman" panose="02020603050405020304" pitchFamily="18" charset="0"/>
                <a:cs typeface="Times New Roman" panose="02020603050405020304" pitchFamily="18" charset="0"/>
              </a:rPr>
              <a:t>Organization. (2017).Health </a:t>
            </a:r>
            <a:r>
              <a:rPr lang="en-US" sz="2800" dirty="0">
                <a:latin typeface="Times New Roman" panose="02020603050405020304" pitchFamily="18" charset="0"/>
                <a:cs typeface="Times New Roman" panose="02020603050405020304" pitchFamily="18" charset="0"/>
              </a:rPr>
              <a:t>systems financing</a:t>
            </a:r>
            <a:r>
              <a:rPr lang="en-US" sz="2800">
                <a:latin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path to universal </a:t>
            </a:r>
            <a:r>
              <a:rPr lang="en-US" sz="2800" dirty="0" smtClean="0">
                <a:latin typeface="Times New Roman" panose="02020603050405020304" pitchFamily="18" charset="0"/>
                <a:cs typeface="Times New Roman" panose="02020603050405020304" pitchFamily="18" charset="0"/>
              </a:rPr>
              <a:t>coverage. </a:t>
            </a:r>
          </a:p>
        </p:txBody>
      </p:sp>
    </p:spTree>
    <p:extLst>
      <p:ext uri="{BB962C8B-B14F-4D97-AF65-F5344CB8AC3E}">
        <p14:creationId xmlns:p14="http://schemas.microsoft.com/office/powerpoint/2010/main" val="6330114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240</TotalTime>
  <Words>1249</Words>
  <Application>Microsoft Office PowerPoint</Application>
  <PresentationFormat>Custom</PresentationFormat>
  <Paragraphs>77</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Health Care Financing in the Kingdom Of Saudi Arabia </vt:lpstr>
      <vt:lpstr>The Funding of the Saudi Arabian Public Health Sector</vt:lpstr>
      <vt:lpstr>The Funding of the Saudi Arabian Public Health Sector</vt:lpstr>
      <vt:lpstr>Single payer system of health care funding in Saudi Arabia </vt:lpstr>
      <vt:lpstr>Multi-payer system of health care funding in Saudi Arabia </vt:lpstr>
      <vt:lpstr>Necessity for health insurance in Saudi Arabia </vt:lpstr>
      <vt:lpstr>Laws and policies surrounding insurance requirements in Saudi Arabia </vt:lpstr>
      <vt:lpstr>Future challenges in public and private sector  funding in Saudi Arabia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Financing in the Kingdom Of Saudi Arabia</dc:title>
  <dc:creator>eric wachaga</dc:creator>
  <cp:lastModifiedBy>User</cp:lastModifiedBy>
  <cp:revision>20</cp:revision>
  <dcterms:created xsi:type="dcterms:W3CDTF">2018-10-08T19:55:17Z</dcterms:created>
  <dcterms:modified xsi:type="dcterms:W3CDTF">2018-10-09T09:58:15Z</dcterms:modified>
</cp:coreProperties>
</file>